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6" r:id="rId3"/>
    <p:sldId id="271" r:id="rId4"/>
    <p:sldId id="280" r:id="rId5"/>
    <p:sldId id="265" r:id="rId6"/>
    <p:sldId id="274" r:id="rId7"/>
    <p:sldId id="267" r:id="rId8"/>
    <p:sldId id="268" r:id="rId9"/>
    <p:sldId id="269" r:id="rId10"/>
    <p:sldId id="277" r:id="rId11"/>
    <p:sldId id="272" r:id="rId12"/>
  </p:sldIdLst>
  <p:sldSz cx="9144000" cy="6858000" type="screen4x3"/>
  <p:notesSz cx="6640513" cy="99044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646" autoAdjust="0"/>
  </p:normalViewPr>
  <p:slideViewPr>
    <p:cSldViewPr>
      <p:cViewPr varScale="1">
        <p:scale>
          <a:sx n="122" d="100"/>
          <a:sy n="122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z="900" smtClean="0">
                <a:solidFill>
                  <a:srgbClr val="FFFFFF"/>
                </a:solidFill>
              </a:defRPr>
            </a:lvl1pPr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sz="900" dirty="0">
                <a:solidFill>
                  <a:srgbClr val="FFFFFF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z="900" smtClean="0">
                <a:solidFill>
                  <a:srgbClr val="FFFFFF"/>
                </a:solidFill>
              </a:defRPr>
            </a:lvl1pPr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699792" y="6237312"/>
            <a:ext cx="6444208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6309320"/>
            <a:ext cx="1547664" cy="46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/>
          <a:lstStyle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1" name="Textplatzhalt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8" name="Datumsplatzhalter 30"/>
          <p:cNvSpPr>
            <a:spLocks noGrp="1"/>
          </p:cNvSpPr>
          <p:nvPr>
            <p:ph type="dt" sz="half" idx="2"/>
          </p:nvPr>
        </p:nvSpPr>
        <p:spPr>
          <a:xfrm>
            <a:off x="5871224" y="6557946"/>
            <a:ext cx="2002464" cy="226902"/>
          </a:xfrm>
          <a:prstGeom prst="rect">
            <a:avLst/>
          </a:prstGeom>
        </p:spPr>
        <p:txBody>
          <a:bodyPr/>
          <a:lstStyle>
            <a:lvl1pPr>
              <a:defRPr lang="en-US" sz="900" smtClean="0">
                <a:solidFill>
                  <a:srgbClr val="FFFFFF"/>
                </a:solidFill>
              </a:defRPr>
            </a:lvl1pPr>
            <a:extLst/>
          </a:lstStyle>
          <a:p>
            <a:fld id="{9167D3A1-1850-49EF-BB97-E44D86FAFB96}" type="datetimeFigureOut">
              <a:rPr lang="de-DE" smtClean="0"/>
              <a:pPr/>
              <a:t>15.07.2024</a:t>
            </a:fld>
            <a:endParaRPr lang="de-DE"/>
          </a:p>
        </p:txBody>
      </p:sp>
      <p:sp>
        <p:nvSpPr>
          <p:cNvPr id="10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2819400" y="6557946"/>
            <a:ext cx="2927722" cy="228600"/>
          </a:xfrm>
          <a:prstGeom prst="rect">
            <a:avLst/>
          </a:prstGeom>
        </p:spPr>
        <p:txBody>
          <a:bodyPr/>
          <a:lstStyle>
            <a:lvl1pPr>
              <a:defRPr lang="en-US" sz="900" dirty="0">
                <a:solidFill>
                  <a:srgbClr val="FFFFFF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1" name="Foliennummernplatzhalter 28"/>
          <p:cNvSpPr>
            <a:spLocks noGrp="1"/>
          </p:cNvSpPr>
          <p:nvPr>
            <p:ph type="sldNum" sz="quarter" idx="4"/>
          </p:nvPr>
        </p:nvSpPr>
        <p:spPr>
          <a:xfrm>
            <a:off x="7880884" y="6556248"/>
            <a:ext cx="588336" cy="228600"/>
          </a:xfrm>
          <a:prstGeom prst="rect">
            <a:avLst/>
          </a:prstGeom>
        </p:spPr>
        <p:txBody>
          <a:bodyPr/>
          <a:lstStyle>
            <a:lvl1pPr>
              <a:defRPr lang="en-US" sz="900" smtClean="0">
                <a:solidFill>
                  <a:srgbClr val="FFFFFF"/>
                </a:solidFill>
              </a:defRPr>
            </a:lvl1pPr>
            <a:extLst/>
          </a:lstStyle>
          <a:p>
            <a:fld id="{90FEDB10-B83B-49A8-9E7A-F65D94E689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8172400" y="6237312"/>
            <a:ext cx="9716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43608" y="6309320"/>
            <a:ext cx="1547664" cy="46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63888" y="1622410"/>
            <a:ext cx="5174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b="1" dirty="0" smtClean="0">
                <a:solidFill>
                  <a:schemeClr val="bg1">
                    <a:lumMod val="95000"/>
                  </a:schemeClr>
                </a:solidFill>
              </a:rPr>
              <a:t>EXPOSÉ</a:t>
            </a:r>
            <a:endParaRPr lang="de-DE"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Grafik 4" descr="1001 2008 10 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0"/>
            <a:ext cx="2699792" cy="62373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35896" y="2852936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</a:rPr>
              <a:t>Technologie- und Gewerbecenter Frankfurt (Oder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</a:rPr>
              <a:t>) GmbH</a:t>
            </a:r>
            <a:endParaRPr lang="de-DE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08104" y="62373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32240" y="6536377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699792" y="0"/>
            <a:ext cx="644420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1267" name="Picture 3" descr="DSC01297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0"/>
            <a:ext cx="644420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SC012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9" y="2348880"/>
            <a:ext cx="915755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572000" y="5857527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chemeClr val="bg1"/>
                </a:solidFill>
              </a:rPr>
              <a:t>Blick in die Hallenlänge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64088" y="11663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Blick auf die Fensterfront und das Tragwerk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\\PC-SCHUBERT\Transit\1081 Halle\2009 04 20 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0" y="0"/>
            <a:ext cx="913718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0"/>
            <a:ext cx="2699792" cy="14847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\\PC-SCHUBERT\Transit\1081 Halle\2008 10 20 (256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0"/>
            <a:ext cx="6444208" cy="62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feil nach unten 8"/>
          <p:cNvSpPr/>
          <p:nvPr/>
        </p:nvSpPr>
        <p:spPr>
          <a:xfrm>
            <a:off x="7308304" y="2132856"/>
            <a:ext cx="288032" cy="834392"/>
          </a:xfrm>
          <a:prstGeom prst="down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2" name="Picture 4" descr="C:\Users\Robert Berger\Desktop\1081_Luftbild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001708" cy="280831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51620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1081</a:t>
            </a:r>
            <a:endParaRPr lang="de-DE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XX D120401,Standortplan TeGeC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412776"/>
            <a:ext cx="2699792" cy="483069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699792" y="0"/>
            <a:ext cx="644420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30" name="Gerade Verbindung 29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" name="Grafik 19" descr="XX D120401,Standortplan TeGeCe räumlic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34148" y="404664"/>
            <a:ext cx="6374356" cy="561662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059832" y="2606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Lage im Objekt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3568" y="3717032"/>
            <a:ext cx="1008112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444208" y="3212976"/>
            <a:ext cx="1008112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 cstate="print"/>
          <a:srcRect l="9626" r="43690"/>
          <a:stretch>
            <a:fillRect/>
          </a:stretch>
        </p:blipFill>
        <p:spPr bwMode="auto">
          <a:xfrm>
            <a:off x="0" y="1412776"/>
            <a:ext cx="2699792" cy="4824536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699792" y="0"/>
            <a:ext cx="644420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3322450" y="829161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Lage des Objektes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059832" y="2606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Objektdaten allgemein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22450" y="1045185"/>
            <a:ext cx="5488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Bundesland:		Brandenburg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Adresse:		</a:t>
            </a:r>
            <a:r>
              <a:rPr lang="de-DE" sz="1000" dirty="0">
                <a:solidFill>
                  <a:schemeClr val="tx2"/>
                </a:solidFill>
              </a:rPr>
              <a:t>Otto – Hahn – Str. 15</a:t>
            </a:r>
            <a:r>
              <a:rPr lang="de-DE" sz="1000" dirty="0" smtClean="0">
                <a:solidFill>
                  <a:schemeClr val="tx2"/>
                </a:solidFill>
              </a:rPr>
              <a:t>				15236 Frankfurt (Oder)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Grundbuch: 		kreisfreie Stadt Frankfurt (Oder)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Ortsteil Markendorf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im Technologie- und Gewerbecenter Frankfurt (Oder)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Flur </a:t>
            </a:r>
            <a:r>
              <a:rPr lang="de-DE" sz="1000" dirty="0">
                <a:solidFill>
                  <a:schemeClr val="tx2"/>
                </a:solidFill>
              </a:rPr>
              <a:t>133</a:t>
            </a:r>
            <a:r>
              <a:rPr lang="de-DE" sz="1000" dirty="0" smtClean="0">
                <a:solidFill>
                  <a:schemeClr val="tx2"/>
                </a:solidFill>
              </a:rPr>
              <a:t>, Flurstück 1450 (teilweise)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22449" y="2845385"/>
            <a:ext cx="571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Eigentümer:		</a:t>
            </a:r>
            <a:r>
              <a:rPr lang="de-DE" sz="1000" dirty="0" err="1" smtClean="0">
                <a:solidFill>
                  <a:schemeClr val="tx2"/>
                </a:solidFill>
              </a:rPr>
              <a:t>TeGeCe</a:t>
            </a:r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		Technologie- und Gewerbecenter Frankfurt (Oder) GmbH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Gerhard-Neumann-Straße 1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15236 Frankfurt (Oder)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22450" y="3637473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Städtebauliche Einordnung, Bebauungsmöglichkeiten nach BauGB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322449" y="3853497"/>
            <a:ext cx="561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Bebauungsplan		BP-93-002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Gewerbenutzung (eingeschränkt)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Grundflächenzahl 0,8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Geschoßflächenzahl 2,4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Geschoßzahl III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offene Bauweise</a:t>
            </a:r>
          </a:p>
        </p:txBody>
      </p:sp>
      <p:sp>
        <p:nvSpPr>
          <p:cNvPr id="21" name="Rechteck 20"/>
          <p:cNvSpPr/>
          <p:nvPr/>
        </p:nvSpPr>
        <p:spPr>
          <a:xfrm>
            <a:off x="3131840" y="901169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3131840" y="2917393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131840" y="3709481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29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475656" y="4077072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C-SCHUBERT\Transit\1081 Halle\2011 07 13 (198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8840"/>
            <a:ext cx="287042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699792" y="0"/>
            <a:ext cx="644420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059832" y="2606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Objektdaten allgemein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322451" y="83671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1F497D"/>
                </a:solidFill>
              </a:rPr>
              <a:t>Objektcharakter, Objektgröße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322450" y="1064930"/>
            <a:ext cx="56166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Gebäudeart:		Lagerhalle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Gebäudetyp:		</a:t>
            </a:r>
            <a:r>
              <a:rPr lang="de-DE" sz="1000" dirty="0">
                <a:solidFill>
                  <a:schemeClr val="tx2"/>
                </a:solidFill>
              </a:rPr>
              <a:t>1-geschossige 2-schiffige Stahlleichtbauhalle; Stahlfachwerk 		Dachbinder; Stahlfachwerk Hallenstützen (Satteldach mit 		Profilblechen; </a:t>
            </a:r>
            <a:r>
              <a:rPr lang="de-DE" sz="1000" dirty="0" smtClean="0">
                <a:solidFill>
                  <a:schemeClr val="tx2"/>
                </a:solidFill>
              </a:rPr>
              <a:t>Außenwände Fertigteilbrüstung,  			Industrieverglasung, ohne </a:t>
            </a:r>
            <a:r>
              <a:rPr lang="de-DE" sz="1000" dirty="0">
                <a:solidFill>
                  <a:schemeClr val="tx2"/>
                </a:solidFill>
              </a:rPr>
              <a:t>Keller)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Wirtschaftliche Nutzfläche des Angebotes: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Abmessungen:		Länge: 132 m	Breite: 48 m	Höhe: 9,3 m (First)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Gesamt:		6.336 qm Mietfläche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BRI:		ca. 55.500 m</a:t>
            </a:r>
            <a:r>
              <a:rPr lang="de-DE" sz="1000" baseline="30000" dirty="0" smtClean="0">
                <a:solidFill>
                  <a:schemeClr val="tx2"/>
                </a:solidFill>
              </a:rPr>
              <a:t>3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Baujahr:		</a:t>
            </a:r>
            <a:r>
              <a:rPr lang="de-DE" sz="1000" dirty="0">
                <a:solidFill>
                  <a:schemeClr val="tx2"/>
                </a:solidFill>
              </a:rPr>
              <a:t>1970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7" name="Rechteck 26"/>
          <p:cNvSpPr/>
          <p:nvPr/>
        </p:nvSpPr>
        <p:spPr>
          <a:xfrm>
            <a:off x="3131840" y="928465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322451" y="3481263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1F497D"/>
                </a:solidFill>
              </a:rPr>
              <a:t>Derzeitige Nutzung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347863" y="3758843"/>
            <a:ext cx="561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1F497D"/>
                </a:solidFill>
              </a:rPr>
              <a:t>Lager – einschließlich Peripherie.</a:t>
            </a:r>
          </a:p>
          <a:p>
            <a:r>
              <a:rPr lang="de-DE" sz="1000" dirty="0" smtClean="0">
                <a:solidFill>
                  <a:srgbClr val="1F497D"/>
                </a:solidFill>
              </a:rPr>
              <a:t>Momentan erfolgt die Nutzung als Kalthalle. Büro- und Sanitärräume sind beheizbar.</a:t>
            </a:r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131840" y="3573016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 Verbindung 32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31840" y="4498668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3347864" y="4437112"/>
            <a:ext cx="561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Das Objekt bietet eine großzügige weitestgehend stützenfreie Grundfläche, Sanitärräume sowie ein Büro und ermöglicht damit eine logistische Nutzung wie Lagerung, Teilfertigung, Kommissionierung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Eine Nutzung als  Werkstatt / Fertigung mit Büro ist grundsätzlich unter Berücksichtigung bauordnungsrechtlicher Aspekte ebenso möglich.</a:t>
            </a:r>
          </a:p>
        </p:txBody>
      </p:sp>
      <p:sp>
        <p:nvSpPr>
          <p:cNvPr id="24" name="Rechteck 23"/>
          <p:cNvSpPr/>
          <p:nvPr/>
        </p:nvSpPr>
        <p:spPr>
          <a:xfrm>
            <a:off x="3131840" y="2060848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2699792" y="0"/>
            <a:ext cx="6444208" cy="2060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063769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SC01302(1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88840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\\PC-MUELLER\Transfer\2012 01 26 Rundgang\IMG_8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35228"/>
            <a:ext cx="2699792" cy="4702084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699792" y="0"/>
            <a:ext cx="649846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322450" y="846585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Bauzeit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059832" y="2606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Technische Daten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36242" y="1124744"/>
            <a:ext cx="5488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Errichtung:		</a:t>
            </a:r>
            <a:r>
              <a:rPr lang="de-DE" sz="1000" dirty="0">
                <a:solidFill>
                  <a:schemeClr val="tx2"/>
                </a:solidFill>
              </a:rPr>
              <a:t>ca. 1969-70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47864" y="2750731"/>
            <a:ext cx="571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Dachkonstruktion / -form:	</a:t>
            </a:r>
            <a:r>
              <a:rPr lang="de-DE" sz="1000" dirty="0">
                <a:solidFill>
                  <a:schemeClr val="tx2"/>
                </a:solidFill>
              </a:rPr>
              <a:t>Flachdach mit Blecheindeckung</a:t>
            </a:r>
          </a:p>
          <a:p>
            <a:r>
              <a:rPr lang="de-DE" sz="1000" dirty="0">
                <a:solidFill>
                  <a:schemeClr val="tx2"/>
                </a:solidFill>
              </a:rPr>
              <a:t>                                                             Stahlstabkonstruktion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347864" y="3254787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Innenwände:		</a:t>
            </a:r>
            <a:r>
              <a:rPr lang="de-DE" sz="1000" dirty="0">
                <a:solidFill>
                  <a:schemeClr val="tx2"/>
                </a:solidFill>
              </a:rPr>
              <a:t>keine</a:t>
            </a:r>
            <a:r>
              <a:rPr lang="de-DE" sz="1000" dirty="0" smtClean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347864" y="403700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Treppen:		</a:t>
            </a:r>
            <a:r>
              <a:rPr lang="de-DE" sz="1000" dirty="0" smtClean="0">
                <a:solidFill>
                  <a:srgbClr val="1F497D"/>
                </a:solidFill>
              </a:rPr>
              <a:t>keine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131840" y="918593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347864" y="1725195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Baukonstruktion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347864" y="1993482"/>
            <a:ext cx="548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Tragwerk / Rohbau:	Stahlleichtbauhalle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Stahlgitterstützen</a:t>
            </a:r>
            <a:r>
              <a:rPr lang="de-DE" sz="1000" dirty="0" smtClean="0"/>
              <a:t>, </a:t>
            </a:r>
            <a:r>
              <a:rPr lang="de-DE" sz="1000" dirty="0" smtClean="0">
                <a:solidFill>
                  <a:schemeClr val="tx2"/>
                </a:solidFill>
              </a:rPr>
              <a:t> Außenwand  90 cm breit,	 		Mittelwand 120 cm breit (Ausbildung als Doppelstütze)</a:t>
            </a:r>
          </a:p>
          <a:p>
            <a:r>
              <a:rPr lang="de-DE" sz="1000" dirty="0" smtClean="0">
                <a:solidFill>
                  <a:schemeClr val="tx2"/>
                </a:solidFill>
              </a:rPr>
              <a:t>		Stützen aus gestattet mit Einzelfundamenten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3131840" y="1784429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347864" y="357301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Außenwände:		</a:t>
            </a:r>
            <a:r>
              <a:rPr lang="de-DE" sz="1000" dirty="0">
                <a:solidFill>
                  <a:schemeClr val="tx2"/>
                </a:solidFill>
              </a:rPr>
              <a:t>Unterer </a:t>
            </a:r>
            <a:r>
              <a:rPr lang="de-DE" sz="1000" dirty="0" smtClean="0">
                <a:solidFill>
                  <a:schemeClr val="tx2"/>
                </a:solidFill>
              </a:rPr>
              <a:t>Teil:  </a:t>
            </a:r>
            <a:r>
              <a:rPr lang="de-DE" sz="1000" dirty="0">
                <a:solidFill>
                  <a:schemeClr val="tx2"/>
                </a:solidFill>
              </a:rPr>
              <a:t>Mauerwerk, </a:t>
            </a:r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		Oberer Teil: Industrieverglasung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347864" y="4365104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Böden:		</a:t>
            </a:r>
            <a:r>
              <a:rPr lang="de-DE" sz="1000" dirty="0">
                <a:solidFill>
                  <a:schemeClr val="tx2"/>
                </a:solidFill>
              </a:rPr>
              <a:t>Industriefußboden, für Gabelstapler geeignet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Verkehrslasten 10 </a:t>
            </a:r>
            <a:r>
              <a:rPr lang="de-DE" sz="1000" dirty="0" err="1">
                <a:solidFill>
                  <a:schemeClr val="tx2"/>
                </a:solidFill>
              </a:rPr>
              <a:t>kN</a:t>
            </a:r>
            <a:r>
              <a:rPr lang="de-DE" sz="1000" dirty="0">
                <a:solidFill>
                  <a:schemeClr val="tx2"/>
                </a:solidFill>
              </a:rPr>
              <a:t> je qm</a:t>
            </a:r>
          </a:p>
          <a:p>
            <a:r>
              <a:rPr lang="de-DE" sz="1000" dirty="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347864" y="4869160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Fenster:		</a:t>
            </a:r>
            <a:r>
              <a:rPr lang="de-DE" sz="1000" dirty="0">
                <a:solidFill>
                  <a:schemeClr val="tx2"/>
                </a:solidFill>
              </a:rPr>
              <a:t>Industrieverglasung im Metallrahmen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\\PC-SCHUBERT\Transit\1081 Halle\1995 01 1081 Hochregallager (1)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8840"/>
            <a:ext cx="26997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699792" y="0"/>
            <a:ext cx="644420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059832" y="2606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Technische Daten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347864" y="764704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Einbauten</a:t>
            </a:r>
          </a:p>
        </p:txBody>
      </p:sp>
      <p:sp>
        <p:nvSpPr>
          <p:cNvPr id="30" name="Rechteck 29"/>
          <p:cNvSpPr/>
          <p:nvPr/>
        </p:nvSpPr>
        <p:spPr>
          <a:xfrm>
            <a:off x="3131840" y="823938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347864" y="98305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Tore:		</a:t>
            </a:r>
            <a:r>
              <a:rPr lang="de-DE" sz="1000" dirty="0" err="1" smtClean="0">
                <a:solidFill>
                  <a:srgbClr val="1F497D"/>
                </a:solidFill>
              </a:rPr>
              <a:t>Falttore</a:t>
            </a:r>
            <a:r>
              <a:rPr lang="de-DE" sz="1000" dirty="0" smtClean="0">
                <a:solidFill>
                  <a:srgbClr val="1F497D"/>
                </a:solidFill>
              </a:rPr>
              <a:t> und </a:t>
            </a:r>
            <a:r>
              <a:rPr lang="de-DE" sz="1000" dirty="0" err="1" smtClean="0">
                <a:solidFill>
                  <a:srgbClr val="1F497D"/>
                </a:solidFill>
              </a:rPr>
              <a:t>Schiebetore</a:t>
            </a:r>
            <a:endParaRPr lang="de-DE" sz="1000" dirty="0" smtClean="0">
              <a:solidFill>
                <a:srgbClr val="1F497D"/>
              </a:solidFill>
            </a:endParaRPr>
          </a:p>
          <a:p>
            <a:endParaRPr lang="de-DE" sz="1000" dirty="0" smtClean="0">
              <a:solidFill>
                <a:srgbClr val="1F497D"/>
              </a:solidFill>
            </a:endParaRPr>
          </a:p>
          <a:p>
            <a:r>
              <a:rPr lang="de-DE" sz="1000" dirty="0" smtClean="0">
                <a:solidFill>
                  <a:srgbClr val="1F497D"/>
                </a:solidFill>
              </a:rPr>
              <a:t>Betriebstechnik		</a:t>
            </a:r>
            <a:r>
              <a:rPr lang="de-DE" sz="1000" dirty="0" err="1" smtClean="0">
                <a:solidFill>
                  <a:schemeClr val="tx2"/>
                </a:solidFill>
              </a:rPr>
              <a:t>Kranbahn</a:t>
            </a:r>
            <a:r>
              <a:rPr lang="de-DE" sz="1000" dirty="0" smtClean="0">
                <a:solidFill>
                  <a:schemeClr val="tx2"/>
                </a:solidFill>
              </a:rPr>
              <a:t> </a:t>
            </a:r>
            <a:r>
              <a:rPr lang="de-DE" sz="1000" dirty="0">
                <a:solidFill>
                  <a:schemeClr val="tx2"/>
                </a:solidFill>
              </a:rPr>
              <a:t>3,2 Mp nutzbar</a:t>
            </a:r>
          </a:p>
          <a:p>
            <a:r>
              <a:rPr lang="de-DE" sz="1000" dirty="0" smtClean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347864" y="187676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Elektrotechnik:		</a:t>
            </a:r>
            <a:r>
              <a:rPr lang="de-DE" sz="1000" dirty="0" smtClean="0">
                <a:solidFill>
                  <a:srgbClr val="1F497D"/>
                </a:solidFill>
              </a:rPr>
              <a:t>Die Installation dient der Objekterschließung und </a:t>
            </a:r>
          </a:p>
          <a:p>
            <a:r>
              <a:rPr lang="de-DE" sz="1000" dirty="0" smtClean="0">
                <a:solidFill>
                  <a:srgbClr val="1F497D"/>
                </a:solidFill>
              </a:rPr>
              <a:t>		Grundversorgung und Beleuchtung.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347864" y="1628800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Gebäudetechnik</a:t>
            </a:r>
          </a:p>
        </p:txBody>
      </p:sp>
      <p:sp>
        <p:nvSpPr>
          <p:cNvPr id="24" name="Rechteck 23"/>
          <p:cNvSpPr/>
          <p:nvPr/>
        </p:nvSpPr>
        <p:spPr>
          <a:xfrm>
            <a:off x="3131840" y="1700807"/>
            <a:ext cx="72008" cy="72009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347864" y="2348880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Sanitärtechnik:		</a:t>
            </a:r>
            <a:r>
              <a:rPr lang="de-DE" sz="1000" dirty="0" smtClean="0">
                <a:solidFill>
                  <a:srgbClr val="1F497D"/>
                </a:solidFill>
              </a:rPr>
              <a:t>Toiletten sind vorhanden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347864" y="2595101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Heiztechnik:		</a:t>
            </a:r>
            <a:r>
              <a:rPr lang="de-DE" sz="1000" dirty="0" smtClean="0">
                <a:solidFill>
                  <a:srgbClr val="1F497D"/>
                </a:solidFill>
              </a:rPr>
              <a:t>Das Gebäude ist eine Kalthalle mit zwei beheizten 		Meisterbüros, Fernwärmeanschluss für komplette 		Hallenversorgung bereits vorhanden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347864" y="3171165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Wasserversorgung:	</a:t>
            </a:r>
            <a:r>
              <a:rPr lang="de-DE" sz="1000" dirty="0" smtClean="0">
                <a:solidFill>
                  <a:srgbClr val="1F497D"/>
                </a:solidFill>
              </a:rPr>
              <a:t>Die Wasserversorgung erfolgt über das öffentliche </a:t>
            </a:r>
          </a:p>
          <a:p>
            <a:r>
              <a:rPr lang="de-DE" sz="1000" dirty="0" smtClean="0">
                <a:solidFill>
                  <a:srgbClr val="1F497D"/>
                </a:solidFill>
              </a:rPr>
              <a:t>		Trinkwassernetz zur Entnahme im Sanitärbereich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Aufzug:                                               nicht vorhanden / nicht erforderlich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347864" y="4355231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chemeClr val="tx2"/>
                </a:solidFill>
              </a:rPr>
              <a:t>Ladezone</a:t>
            </a:r>
            <a:r>
              <a:rPr lang="de-DE" sz="1000" dirty="0" smtClean="0">
                <a:solidFill>
                  <a:schemeClr val="tx2"/>
                </a:solidFill>
              </a:rPr>
              <a:t>:		</a:t>
            </a:r>
            <a:r>
              <a:rPr lang="de-DE" sz="1000" dirty="0" smtClean="0">
                <a:solidFill>
                  <a:srgbClr val="1F497D"/>
                </a:solidFill>
              </a:rPr>
              <a:t>Ebenerdige Anlieferung, </a:t>
            </a:r>
          </a:p>
          <a:p>
            <a:r>
              <a:rPr lang="de-DE" sz="1000" b="1" dirty="0" smtClean="0">
                <a:solidFill>
                  <a:srgbClr val="1F497D"/>
                </a:solidFill>
              </a:rPr>
              <a:t>		Möglichkeit zur individuellen 			Rampenplanung gemäß nachfolgenden Layouts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347864" y="407707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Sonderkonstruktionen / Sonderbauteile</a:t>
            </a:r>
          </a:p>
        </p:txBody>
      </p:sp>
      <p:sp>
        <p:nvSpPr>
          <p:cNvPr id="38" name="Rechteck 37"/>
          <p:cNvSpPr/>
          <p:nvPr/>
        </p:nvSpPr>
        <p:spPr>
          <a:xfrm>
            <a:off x="3131840" y="4136306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347864" y="5291335"/>
            <a:ext cx="54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Einfriedungen:		</a:t>
            </a:r>
            <a:r>
              <a:rPr lang="de-DE" sz="1000" dirty="0" smtClean="0">
                <a:solidFill>
                  <a:srgbClr val="1F497D"/>
                </a:solidFill>
              </a:rPr>
              <a:t>Die Halle ist nicht eingezäunt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347864" y="501317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Außenanlagen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3131840" y="5072410"/>
            <a:ext cx="72008" cy="72008"/>
          </a:xfrm>
          <a:prstGeom prst="rect">
            <a:avLst/>
          </a:prstGeom>
          <a:ln w="635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347864" y="5547429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Flächen:		</a:t>
            </a:r>
            <a:r>
              <a:rPr lang="de-DE" sz="1000" dirty="0" smtClean="0">
                <a:solidFill>
                  <a:srgbClr val="1F497D"/>
                </a:solidFill>
              </a:rPr>
              <a:t>An Nord- und Südseite bestehen direkte Straßen-		</a:t>
            </a:r>
            <a:r>
              <a:rPr lang="de-DE" sz="1000" dirty="0" err="1" smtClean="0">
                <a:solidFill>
                  <a:srgbClr val="1F497D"/>
                </a:solidFill>
              </a:rPr>
              <a:t>anbindungen</a:t>
            </a:r>
            <a:r>
              <a:rPr lang="de-DE" sz="1000" dirty="0" smtClean="0">
                <a:solidFill>
                  <a:srgbClr val="1F497D"/>
                </a:solidFill>
              </a:rPr>
              <a:t>. Nördlich </a:t>
            </a:r>
            <a:r>
              <a:rPr lang="de-DE" sz="1000" dirty="0" smtClean="0">
                <a:solidFill>
                  <a:srgbClr val="1F497D"/>
                </a:solidFill>
              </a:rPr>
              <a:t>durch </a:t>
            </a:r>
            <a:r>
              <a:rPr lang="de-DE" sz="1000" dirty="0" smtClean="0">
                <a:solidFill>
                  <a:srgbClr val="1F497D"/>
                </a:solidFill>
              </a:rPr>
              <a:t>eine </a:t>
            </a:r>
            <a:r>
              <a:rPr lang="de-DE" sz="1000" dirty="0" smtClean="0">
                <a:solidFill>
                  <a:srgbClr val="1F497D"/>
                </a:solidFill>
              </a:rPr>
              <a:t>Betonstraße </a:t>
            </a:r>
            <a:r>
              <a:rPr lang="de-DE" sz="1000" dirty="0" smtClean="0">
                <a:solidFill>
                  <a:srgbClr val="1F497D"/>
                </a:solidFill>
              </a:rPr>
              <a:t>und südlich </a:t>
            </a:r>
            <a:r>
              <a:rPr lang="de-DE" sz="1000" dirty="0" smtClean="0">
                <a:solidFill>
                  <a:srgbClr val="1F497D"/>
                </a:solidFill>
              </a:rPr>
              <a:t>		durch </a:t>
            </a:r>
            <a:r>
              <a:rPr lang="de-DE" sz="1000" dirty="0" smtClean="0">
                <a:solidFill>
                  <a:srgbClr val="1F497D"/>
                </a:solidFill>
              </a:rPr>
              <a:t>eine Asphaltstraße.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827584" y="570363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de-DE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Beispiel</a:t>
            </a:r>
          </a:p>
          <a:p>
            <a:pPr algn="r"/>
            <a:r>
              <a:rPr lang="de-DE" sz="1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Regalaufbau</a:t>
            </a:r>
            <a:endParaRPr lang="de-DE" sz="1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Müller\Pictures\TeGeCe\Gelände allgemein\105 - Kopie.jpg"/>
          <p:cNvPicPr>
            <a:picLocks noChangeAspect="1" noChangeArrowheads="1"/>
          </p:cNvPicPr>
          <p:nvPr/>
        </p:nvPicPr>
        <p:blipFill>
          <a:blip r:embed="rId2" cstate="print"/>
          <a:srcRect r="5484"/>
          <a:stretch>
            <a:fillRect/>
          </a:stretch>
        </p:blipFill>
        <p:spPr bwMode="auto">
          <a:xfrm>
            <a:off x="0" y="1772816"/>
            <a:ext cx="2699792" cy="4464496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2699792" y="0"/>
            <a:ext cx="6444208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24090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Das Objekt</a:t>
            </a:r>
            <a:endParaRPr lang="de-DE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2699792" y="0"/>
            <a:ext cx="0" cy="62373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131840" y="26064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Grundriss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69269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bg1"/>
                </a:solidFill>
              </a:rPr>
              <a:t>Lagerhalle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3528" y="105273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/>
                </a:solidFill>
              </a:rPr>
              <a:t>Objekt Nr. 1081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951820" y="307128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tx2"/>
                </a:solidFill>
              </a:rPr>
              <a:t>Die räumliche Aufteilung und der Ausbau ist als Lagerhalle mit Büro optimal geeignet.</a:t>
            </a:r>
          </a:p>
          <a:p>
            <a:endParaRPr lang="de-DE" sz="1000" dirty="0" smtClean="0">
              <a:solidFill>
                <a:schemeClr val="tx2"/>
              </a:solidFill>
            </a:endParaRPr>
          </a:p>
          <a:p>
            <a:r>
              <a:rPr lang="de-DE" sz="1000" dirty="0" smtClean="0">
                <a:solidFill>
                  <a:schemeClr val="tx2"/>
                </a:solidFill>
              </a:rPr>
              <a:t>Da der Mietbereich ebenerdig ist und 6 Fluchtwege hat, sind die Voraussetzungen des baulichen und organisatorischen Brandschutzes  gegeben. </a:t>
            </a:r>
          </a:p>
        </p:txBody>
      </p:sp>
      <p:pic>
        <p:nvPicPr>
          <p:cNvPr id="9218" name="Picture 2" descr="C:\Users\Robert Berger\Desktop\1081_Schnit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6354640" cy="191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131840" y="385698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Schnitt</a:t>
            </a:r>
            <a:endParaRPr lang="de-DE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\\PC-BERGER\Transfer\1081_Grundriss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998" r="1415" b="15968"/>
          <a:stretch>
            <a:fillRect/>
          </a:stretch>
        </p:blipFill>
        <p:spPr bwMode="auto">
          <a:xfrm>
            <a:off x="2699792" y="764704"/>
            <a:ext cx="64308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350952" y="2127317"/>
            <a:ext cx="437072" cy="1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359064" y="2127317"/>
            <a:ext cx="437072" cy="149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8745952" y="2052539"/>
            <a:ext cx="218536" cy="224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427983" y="1700807"/>
            <a:ext cx="1529751" cy="38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 x Büro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876256" y="1907539"/>
            <a:ext cx="1893978" cy="38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Sanitärbereich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sithe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275</Words>
  <Application>Microsoft Office PowerPoint</Application>
  <PresentationFormat>Bildschirmpräsentation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Georgia</vt:lpstr>
      <vt:lpstr>Wingdings</vt:lpstr>
      <vt:lpstr>Wingdings 2</vt:lpstr>
      <vt:lpstr>Lysithea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Holger Müller</dc:creator>
  <cp:lastModifiedBy>Petrifke, Nicole</cp:lastModifiedBy>
  <cp:revision>271</cp:revision>
  <dcterms:created xsi:type="dcterms:W3CDTF">2011-10-19T07:37:52Z</dcterms:created>
  <dcterms:modified xsi:type="dcterms:W3CDTF">2024-07-15T12:41:37Z</dcterms:modified>
</cp:coreProperties>
</file>